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pptx" ContentType="application/vnd.openxmlformats-officedocument.presentationml.presentation"/>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sldIdLst>
    <p:sldId id="256" r:id="rId2"/>
    <p:sldId id="269" r:id="rId3"/>
    <p:sldId id="274" r:id="rId4"/>
    <p:sldId id="271" r:id="rId5"/>
    <p:sldId id="275" r:id="rId6"/>
    <p:sldId id="273" r:id="rId7"/>
    <p:sldId id="27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7E7"/>
    <a:srgbClr val="CBCBC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75" d="100"/>
          <a:sy n="75" d="100"/>
        </p:scale>
        <p:origin x="-186" y="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image" Target="../media/image6.emf"/><Relationship Id="rId4" Type="http://schemas.openxmlformats.org/officeDocument/2006/relationships/image" Target="../media/image9.emf"/></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0B9E3-B1F0-42E0-AFF7-434BAC79876E}" type="datetimeFigureOut">
              <a:rPr lang="en-US" smtClean="0"/>
              <a:t>9/7/2017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F4BF78-0A57-4A7A-B3C6-F743CF6477BE}" type="slidenum">
              <a:rPr lang="en-US" smtClean="0"/>
              <a:t>‹#›</a:t>
            </a:fld>
            <a:endParaRPr lang="en-US"/>
          </a:p>
        </p:txBody>
      </p:sp>
    </p:spTree>
    <p:extLst>
      <p:ext uri="{BB962C8B-B14F-4D97-AF65-F5344CB8AC3E}">
        <p14:creationId xmlns:p14="http://schemas.microsoft.com/office/powerpoint/2010/main" val="6890646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5B2BC778-A290-45FF-ACFF-DF3E520713D7}" type="datetime1">
              <a:rPr lang="en-US" smtClean="0"/>
              <a:t>9/7/2017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7ECE949-A061-487A-A3C3-DA5A6C46A5D9}" type="datetime1">
              <a:rPr lang="en-US" smtClean="0"/>
              <a:t>9/7/2017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2D5B6EF-CDE0-402A-9403-80E6C4A73461}" type="datetime1">
              <a:rPr lang="en-US" smtClean="0"/>
              <a:t>9/7/2017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5DFFBA-53EE-41D0-AA15-FB9597DED905}" type="datetime1">
              <a:rPr lang="en-US" smtClean="0"/>
              <a:t>9/7/2017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1870BB9-DF64-4042-BADF-1FB16E563A13}" type="datetime1">
              <a:rPr lang="en-US" smtClean="0"/>
              <a:t>9/7/2017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96BD7E3-39C7-4E40-946C-FF8C919122DC}" type="datetime1">
              <a:rPr lang="en-US" smtClean="0"/>
              <a:t>9/7/2017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5D6F073B-B0F3-4422-A48D-346786AE6AD9}" type="datetime1">
              <a:rPr lang="en-US" smtClean="0"/>
              <a:t>9/7/2017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34556A0-7177-4DBF-9403-58AFA32EE72B}" type="datetime1">
              <a:rPr lang="en-US" smtClean="0"/>
              <a:t>9/7/2017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13EA9D-B5FC-4C40-9AAB-68F49F5BBDAD}" type="datetime1">
              <a:rPr lang="en-US" smtClean="0"/>
              <a:t>9/7/2017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4F84F0-C002-4720-B868-F273CF605436}" type="datetime1">
              <a:rPr lang="en-US" smtClean="0"/>
              <a:t>9/7/2017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29972E7-57B9-472F-A170-D623DCC06A9F}" type="datetime1">
              <a:rPr lang="en-US" smtClean="0"/>
              <a:t>9/7/2017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DD97197-2118-4890-9377-56326D2472CA}" type="datetime1">
              <a:rPr lang="en-US" smtClean="0"/>
              <a:t>9/7/2017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509B938-9B18-48AE-8F81-2D6C7EFBD626}" type="datetime1">
              <a:rPr lang="en-US" smtClean="0"/>
              <a:t>9/7/2017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8719E49-0AC0-45E5-864B-7B563F1B4EE9}" type="datetime1">
              <a:rPr lang="en-US" smtClean="0"/>
              <a:t>9/7/2017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F56D40-B30B-44F3-9A0B-E2268B82C468}" type="datetime1">
              <a:rPr lang="en-US" smtClean="0"/>
              <a:t>9/7/2017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DA090D2-2D68-4E9C-BD15-1B9F7E404A0D}" type="datetime1">
              <a:rPr lang="en-US" smtClean="0"/>
              <a:t>9/7/2017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C3BF3E3-68B9-4755-B795-17E60F3E6646}" type="datetime1">
              <a:rPr lang="en-US" smtClean="0"/>
              <a:t>9/7/2017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2AAC7A6-715B-4978-8453-E90F867EA742}" type="datetime1">
              <a:rPr lang="en-US" smtClean="0"/>
              <a:t>9/7/2017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package" Target="../embeddings/Microsoft_PowerPoint_Presentation2.pptx"/><Relationship Id="rId13" Type="http://schemas.openxmlformats.org/officeDocument/2006/relationships/image" Target="../media/image9.emf"/><Relationship Id="rId3" Type="http://schemas.openxmlformats.org/officeDocument/2006/relationships/image" Target="../media/image10.emf"/><Relationship Id="rId7" Type="http://schemas.openxmlformats.org/officeDocument/2006/relationships/image" Target="../media/image6.emf"/><Relationship Id="rId12" Type="http://schemas.openxmlformats.org/officeDocument/2006/relationships/package" Target="../embeddings/Microsoft_PowerPoint_Presentation4.pptx"/><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package" Target="../embeddings/Microsoft_PowerPoint_Presentation1.pptx"/><Relationship Id="rId11" Type="http://schemas.openxmlformats.org/officeDocument/2006/relationships/image" Target="../media/image8.emf"/><Relationship Id="rId5" Type="http://schemas.openxmlformats.org/officeDocument/2006/relationships/image" Target="../media/image12.emf"/><Relationship Id="rId10" Type="http://schemas.openxmlformats.org/officeDocument/2006/relationships/package" Target="../embeddings/Microsoft_PowerPoint_Presentation3.pptx"/><Relationship Id="rId4" Type="http://schemas.openxmlformats.org/officeDocument/2006/relationships/image" Target="../media/image11.emf"/><Relationship Id="rId9" Type="http://schemas.openxmlformats.org/officeDocument/2006/relationships/image" Target="../media/image7.emf"/></Relationships>
</file>

<file path=ppt/slides/_rels/slide6.xml.rels><?xml version="1.0" encoding="UTF-8" standalone="yes"?>
<Relationships xmlns="http://schemas.openxmlformats.org/package/2006/relationships"><Relationship Id="rId2" Type="http://schemas.openxmlformats.org/officeDocument/2006/relationships/hyperlink" Target="https://www.facebook.com/Med-Assist-1917999871800015/"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normAutofit/>
          </a:bodyPr>
          <a:lstStyle/>
          <a:p>
            <a:r>
              <a:rPr lang="en-US" sz="6000" cap="none" dirty="0" smtClean="0">
                <a:latin typeface="Calibri" panose="020F0502020204030204" pitchFamily="34" charset="0"/>
              </a:rPr>
              <a:t>Med Assist</a:t>
            </a:r>
            <a:endParaRPr lang="en-US" sz="6000" cap="none" dirty="0">
              <a:latin typeface="Calibri" panose="020F0502020204030204" pitchFamily="34" charset="0"/>
            </a:endParaRPr>
          </a:p>
        </p:txBody>
      </p:sp>
      <p:sp>
        <p:nvSpPr>
          <p:cNvPr id="3" name="Subtitle 2"/>
          <p:cNvSpPr>
            <a:spLocks noGrp="1"/>
          </p:cNvSpPr>
          <p:nvPr>
            <p:ph type="subTitle" idx="1"/>
          </p:nvPr>
        </p:nvSpPr>
        <p:spPr/>
        <p:txBody>
          <a:bodyPr>
            <a:normAutofit/>
          </a:bodyPr>
          <a:lstStyle/>
          <a:p>
            <a:r>
              <a:rPr lang="en-US" sz="2800" b="1" cap="none" dirty="0" smtClean="0">
                <a:latin typeface="Calibri" panose="020F0502020204030204" pitchFamily="34" charset="0"/>
              </a:rPr>
              <a:t>Conversational System Hackathon</a:t>
            </a:r>
          </a:p>
          <a:p>
            <a:r>
              <a:rPr lang="en-US" b="1" cap="none" dirty="0" smtClean="0">
                <a:latin typeface="Calibri" panose="020F0502020204030204" pitchFamily="34" charset="0"/>
              </a:rPr>
              <a:t>September 2017</a:t>
            </a:r>
            <a:endParaRPr lang="en-US" b="1" cap="none" dirty="0">
              <a:latin typeface="Calibri" panose="020F0502020204030204" pitchFamily="34" charset="0"/>
            </a:endParaRPr>
          </a:p>
        </p:txBody>
      </p:sp>
    </p:spTree>
    <p:extLst>
      <p:ext uri="{BB962C8B-B14F-4D97-AF65-F5344CB8AC3E}">
        <p14:creationId xmlns:p14="http://schemas.microsoft.com/office/powerpoint/2010/main" val="23782058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74812"/>
            <a:ext cx="10241280" cy="753035"/>
          </a:xfrm>
        </p:spPr>
        <p:txBody>
          <a:bodyPr>
            <a:normAutofit/>
          </a:bodyPr>
          <a:lstStyle/>
          <a:p>
            <a:r>
              <a:rPr lang="en-US" sz="4000" cap="none" dirty="0" smtClean="0">
                <a:latin typeface="Calibri" panose="020F0502020204030204" pitchFamily="34" charset="0"/>
              </a:rPr>
              <a:t>Problem Statement</a:t>
            </a:r>
            <a:endParaRPr lang="en-US" sz="4000" cap="none" dirty="0">
              <a:latin typeface="Calibri" panose="020F0502020204030204" pitchFamily="34" charset="0"/>
            </a:endParaRPr>
          </a:p>
        </p:txBody>
      </p:sp>
      <p:sp>
        <p:nvSpPr>
          <p:cNvPr id="3" name="Content Placeholder 2"/>
          <p:cNvSpPr>
            <a:spLocks noGrp="1"/>
          </p:cNvSpPr>
          <p:nvPr>
            <p:ph idx="1"/>
          </p:nvPr>
        </p:nvSpPr>
        <p:spPr>
          <a:xfrm>
            <a:off x="1141412" y="1062318"/>
            <a:ext cx="10241280" cy="4728883"/>
          </a:xfrm>
        </p:spPr>
        <p:txBody>
          <a:bodyPr>
            <a:noAutofit/>
          </a:bodyPr>
          <a:lstStyle/>
          <a:p>
            <a:pPr marL="0" indent="0" algn="just">
              <a:buNone/>
            </a:pPr>
            <a:r>
              <a:rPr lang="en-US" sz="1700" dirty="0">
                <a:latin typeface="Calibri" panose="020F0502020204030204" pitchFamily="34" charset="0"/>
              </a:rPr>
              <a:t>The current scenario for going to the hospital and getting an appointment is a very tedious and time consuming process. The hardship of going to hospital in person and standing in long queues just to get an appointment is difficult for most people. And there is no guarantee as to whether you will get an appointment or not. This is an age old process that we have been following for years and there has not been any change to this for decades. In this technologically advanced times, its high time we have bring in change and expedite the process. </a:t>
            </a:r>
          </a:p>
          <a:p>
            <a:pPr marL="0" indent="0" algn="just">
              <a:buNone/>
            </a:pPr>
            <a:r>
              <a:rPr lang="en-US" sz="1700" b="1" dirty="0" smtClean="0">
                <a:latin typeface="Calibri" panose="020F0502020204030204" pitchFamily="34" charset="0"/>
              </a:rPr>
              <a:t>Domain &amp; potential users</a:t>
            </a:r>
          </a:p>
          <a:p>
            <a:pPr marL="0" indent="0" algn="just">
              <a:buNone/>
            </a:pPr>
            <a:r>
              <a:rPr lang="en-US" sz="1700" dirty="0">
                <a:latin typeface="Calibri" panose="020F0502020204030204" pitchFamily="34" charset="0"/>
              </a:rPr>
              <a:t>Med-Assist at this point targets the Healthcare domain. The target customers are patients, hospital management and doctors. Patients have the ease of checking the availability of doctors and also booking an appointment with their preferred doctors at their preferred timings. Patients have the option to search for their previous bookings. As a doctor, using med-assist, they have </a:t>
            </a:r>
            <a:r>
              <a:rPr lang="en-US" sz="1700" dirty="0" smtClean="0">
                <a:latin typeface="Calibri" panose="020F0502020204030204" pitchFamily="34" charset="0"/>
              </a:rPr>
              <a:t>an option </a:t>
            </a:r>
            <a:r>
              <a:rPr lang="en-US" sz="1700" dirty="0">
                <a:latin typeface="Calibri" panose="020F0502020204030204" pitchFamily="34" charset="0"/>
              </a:rPr>
              <a:t>to list their </a:t>
            </a:r>
            <a:r>
              <a:rPr lang="en-US" sz="1700" dirty="0" smtClean="0">
                <a:latin typeface="Calibri" panose="020F0502020204030204" pitchFamily="34" charset="0"/>
              </a:rPr>
              <a:t>appointments for </a:t>
            </a:r>
            <a:r>
              <a:rPr lang="en-US" sz="1700" dirty="0">
                <a:latin typeface="Calibri" panose="020F0502020204030204" pitchFamily="34" charset="0"/>
              </a:rPr>
              <a:t>the day and have an idea about their </a:t>
            </a:r>
            <a:r>
              <a:rPr lang="en-US" sz="1700" dirty="0" smtClean="0">
                <a:latin typeface="Calibri" panose="020F0502020204030204" pitchFamily="34" charset="0"/>
              </a:rPr>
              <a:t>schedule.</a:t>
            </a:r>
            <a:endParaRPr lang="en-US" sz="1700" dirty="0">
              <a:latin typeface="Calibri" panose="020F0502020204030204" pitchFamily="34" charset="0"/>
            </a:endParaRPr>
          </a:p>
        </p:txBody>
      </p:sp>
      <p:cxnSp>
        <p:nvCxnSpPr>
          <p:cNvPr id="5" name="Straight Connector 4"/>
          <p:cNvCxnSpPr/>
          <p:nvPr/>
        </p:nvCxnSpPr>
        <p:spPr>
          <a:xfrm>
            <a:off x="1141412" y="927847"/>
            <a:ext cx="1024128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a:xfrm>
            <a:off x="10684149" y="6286683"/>
            <a:ext cx="771089" cy="365125"/>
          </a:xfrm>
        </p:spPr>
        <p:txBody>
          <a:bodyPr/>
          <a:lstStyle/>
          <a:p>
            <a:fld id="{6D22F896-40B5-4ADD-8801-0D06FADFA095}" type="slidenum">
              <a:rPr lang="en-US" b="1" smtClean="0"/>
              <a:t>2</a:t>
            </a:fld>
            <a:endParaRPr lang="en-US" b="1" dirty="0"/>
          </a:p>
        </p:txBody>
      </p:sp>
    </p:spTree>
    <p:extLst>
      <p:ext uri="{BB962C8B-B14F-4D97-AF65-F5344CB8AC3E}">
        <p14:creationId xmlns:p14="http://schemas.microsoft.com/office/powerpoint/2010/main" val="16794272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74812"/>
            <a:ext cx="10241280" cy="753035"/>
          </a:xfrm>
        </p:spPr>
        <p:txBody>
          <a:bodyPr>
            <a:normAutofit/>
          </a:bodyPr>
          <a:lstStyle/>
          <a:p>
            <a:r>
              <a:rPr lang="en-US" sz="4000" cap="none" dirty="0" smtClean="0">
                <a:latin typeface="Calibri" panose="020F0502020204030204" pitchFamily="34" charset="0"/>
              </a:rPr>
              <a:t>Solution Details</a:t>
            </a:r>
            <a:endParaRPr lang="en-US" sz="4000" cap="none" dirty="0">
              <a:latin typeface="Calibri" panose="020F0502020204030204" pitchFamily="34" charset="0"/>
            </a:endParaRPr>
          </a:p>
        </p:txBody>
      </p:sp>
      <p:sp>
        <p:nvSpPr>
          <p:cNvPr id="3" name="Content Placeholder 2"/>
          <p:cNvSpPr>
            <a:spLocks noGrp="1"/>
          </p:cNvSpPr>
          <p:nvPr>
            <p:ph idx="1"/>
          </p:nvPr>
        </p:nvSpPr>
        <p:spPr>
          <a:xfrm>
            <a:off x="1141412" y="1062317"/>
            <a:ext cx="9818510" cy="1346032"/>
          </a:xfrm>
        </p:spPr>
        <p:txBody>
          <a:bodyPr>
            <a:noAutofit/>
          </a:bodyPr>
          <a:lstStyle/>
          <a:p>
            <a:pPr marL="0" indent="0" algn="just">
              <a:buNone/>
            </a:pPr>
            <a:r>
              <a:rPr lang="en-US" sz="1700" dirty="0">
                <a:latin typeface="Calibri" panose="020F0502020204030204" pitchFamily="34" charset="0"/>
              </a:rPr>
              <a:t>Med-Assist – makes booking doctor’s appointment easy. Med-Assist has capability to work as a voice </a:t>
            </a:r>
            <a:r>
              <a:rPr lang="en-US" sz="1700" dirty="0" smtClean="0">
                <a:latin typeface="Calibri" panose="020F0502020204030204" pitchFamily="34" charset="0"/>
              </a:rPr>
              <a:t>assistant(Alexa </a:t>
            </a:r>
            <a:r>
              <a:rPr lang="en-US" sz="1700" dirty="0">
                <a:latin typeface="Calibri" panose="020F0502020204030204" pitchFamily="34" charset="0"/>
              </a:rPr>
              <a:t>skill) </a:t>
            </a:r>
            <a:r>
              <a:rPr lang="en-US" sz="1700" dirty="0" smtClean="0">
                <a:latin typeface="Calibri" panose="020F0502020204030204" pitchFamily="34" charset="0"/>
              </a:rPr>
              <a:t>and chat </a:t>
            </a:r>
            <a:r>
              <a:rPr lang="en-US" sz="1700" dirty="0" smtClean="0">
                <a:latin typeface="Calibri" panose="020F0502020204030204" pitchFamily="34" charset="0"/>
              </a:rPr>
              <a:t>bot</a:t>
            </a:r>
            <a:r>
              <a:rPr lang="en-US" sz="1700" dirty="0">
                <a:latin typeface="Calibri" panose="020F0502020204030204" pitchFamily="34" charset="0"/>
              </a:rPr>
              <a:t>. Med Assist is an interface between the doctor and patient. The patient can book </a:t>
            </a:r>
            <a:r>
              <a:rPr lang="en-US" sz="1700" dirty="0" smtClean="0">
                <a:latin typeface="Calibri" panose="020F0502020204030204" pitchFamily="34" charset="0"/>
              </a:rPr>
              <a:t>and track </a:t>
            </a:r>
            <a:r>
              <a:rPr lang="en-US" sz="1700" dirty="0">
                <a:latin typeface="Calibri" panose="020F0502020204030204" pitchFamily="34" charset="0"/>
              </a:rPr>
              <a:t>his appointments, the </a:t>
            </a:r>
            <a:r>
              <a:rPr lang="en-US" sz="1700" dirty="0" smtClean="0">
                <a:latin typeface="Calibri" panose="020F0502020204030204" pitchFamily="34" charset="0"/>
              </a:rPr>
              <a:t>doctor can </a:t>
            </a:r>
            <a:r>
              <a:rPr lang="en-US" sz="1700" dirty="0">
                <a:latin typeface="Calibri" panose="020F0502020204030204" pitchFamily="34" charset="0"/>
              </a:rPr>
              <a:t>monitor the appointments scheduled for a doctor.</a:t>
            </a:r>
          </a:p>
        </p:txBody>
      </p:sp>
      <p:cxnSp>
        <p:nvCxnSpPr>
          <p:cNvPr id="5" name="Straight Connector 4"/>
          <p:cNvCxnSpPr/>
          <p:nvPr/>
        </p:nvCxnSpPr>
        <p:spPr>
          <a:xfrm>
            <a:off x="1141412" y="927847"/>
            <a:ext cx="1024128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a:xfrm>
            <a:off x="10684149" y="6286683"/>
            <a:ext cx="771089" cy="365125"/>
          </a:xfrm>
        </p:spPr>
        <p:txBody>
          <a:bodyPr/>
          <a:lstStyle/>
          <a:p>
            <a:fld id="{6D22F896-40B5-4ADD-8801-0D06FADFA095}" type="slidenum">
              <a:rPr lang="en-US" b="1" smtClean="0"/>
              <a:t>3</a:t>
            </a:fld>
            <a:endParaRPr lang="en-US" b="1" dirty="0"/>
          </a:p>
        </p:txBody>
      </p:sp>
      <p:sp>
        <p:nvSpPr>
          <p:cNvPr id="9" name="Rectangle 8"/>
          <p:cNvSpPr/>
          <p:nvPr/>
        </p:nvSpPr>
        <p:spPr>
          <a:xfrm>
            <a:off x="1141410" y="4199474"/>
            <a:ext cx="9818511" cy="1754326"/>
          </a:xfrm>
          <a:prstGeom prst="rect">
            <a:avLst/>
          </a:prstGeom>
        </p:spPr>
        <p:txBody>
          <a:bodyPr wrap="square">
            <a:spAutoFit/>
          </a:bodyPr>
          <a:lstStyle/>
          <a:p>
            <a:pPr algn="just"/>
            <a:r>
              <a:rPr lang="en-US" dirty="0" smtClean="0">
                <a:latin typeface="Calibri" panose="020F0502020204030204" pitchFamily="34" charset="0"/>
              </a:rPr>
              <a:t>We </a:t>
            </a:r>
            <a:r>
              <a:rPr lang="en-US" dirty="0">
                <a:latin typeface="Calibri" panose="020F0502020204030204" pitchFamily="34" charset="0"/>
              </a:rPr>
              <a:t>are using AWS which is a cloud based system and provides </a:t>
            </a:r>
            <a:r>
              <a:rPr lang="en-US" dirty="0" smtClean="0">
                <a:latin typeface="Calibri" panose="020F0502020204030204" pitchFamily="34" charset="0"/>
              </a:rPr>
              <a:t>option </a:t>
            </a:r>
            <a:r>
              <a:rPr lang="en-US" dirty="0">
                <a:latin typeface="Calibri" panose="020F0502020204030204" pitchFamily="34" charset="0"/>
              </a:rPr>
              <a:t>for running multiple </a:t>
            </a:r>
            <a:r>
              <a:rPr lang="en-US" dirty="0" smtClean="0">
                <a:latin typeface="Calibri" panose="020F0502020204030204" pitchFamily="34" charset="0"/>
              </a:rPr>
              <a:t>instances, </a:t>
            </a:r>
            <a:r>
              <a:rPr lang="en-US" dirty="0">
                <a:latin typeface="Calibri" panose="020F0502020204030204" pitchFamily="34" charset="0"/>
              </a:rPr>
              <a:t>the performance of our chat bot/voice assistant is significantly better than the other solutions. Also we have designed </a:t>
            </a:r>
            <a:r>
              <a:rPr lang="en-US" dirty="0" smtClean="0">
                <a:latin typeface="Calibri" panose="020F0502020204030204" pitchFamily="34" charset="0"/>
              </a:rPr>
              <a:t>our solution in such a </a:t>
            </a:r>
            <a:r>
              <a:rPr lang="en-US" dirty="0">
                <a:latin typeface="Calibri" panose="020F0502020204030204" pitchFamily="34" charset="0"/>
              </a:rPr>
              <a:t>manner that, it can be extended to multiple domains based on requirements with </a:t>
            </a:r>
            <a:r>
              <a:rPr lang="en-US" dirty="0" smtClean="0">
                <a:latin typeface="Calibri" panose="020F0502020204030204" pitchFamily="34" charset="0"/>
              </a:rPr>
              <a:t>minimal </a:t>
            </a:r>
            <a:r>
              <a:rPr lang="en-US" dirty="0">
                <a:latin typeface="Calibri" panose="020F0502020204030204" pitchFamily="34" charset="0"/>
              </a:rPr>
              <a:t>effort. Right now Med-Assist comes in 3 flavors, as a stand alone chat bot desktop </a:t>
            </a:r>
            <a:r>
              <a:rPr lang="en-US" dirty="0" smtClean="0">
                <a:latin typeface="Calibri" panose="020F0502020204030204" pitchFamily="34" charset="0"/>
              </a:rPr>
              <a:t>application, </a:t>
            </a:r>
            <a:r>
              <a:rPr lang="en-US" dirty="0">
                <a:latin typeface="Calibri" panose="020F0502020204030204" pitchFamily="34" charset="0"/>
              </a:rPr>
              <a:t>as a voice assistant using Alexa (Amazon Assistant) and as </a:t>
            </a:r>
            <a:r>
              <a:rPr lang="en-US" dirty="0">
                <a:latin typeface="Calibri" panose="020F0502020204030204" pitchFamily="34" charset="0"/>
              </a:rPr>
              <a:t>a Facebook messenger </a:t>
            </a:r>
            <a:r>
              <a:rPr lang="en-US" dirty="0" smtClean="0">
                <a:latin typeface="Calibri" panose="020F0502020204030204" pitchFamily="34" charset="0"/>
              </a:rPr>
              <a:t>integration.</a:t>
            </a:r>
            <a:endParaRPr lang="en-US" dirty="0">
              <a:latin typeface="Calibri" panose="020F0502020204030204" pitchFamily="34" charset="0"/>
            </a:endParaRPr>
          </a:p>
        </p:txBody>
      </p:sp>
      <p:sp>
        <p:nvSpPr>
          <p:cNvPr id="10" name="Rectangle 9"/>
          <p:cNvSpPr/>
          <p:nvPr/>
        </p:nvSpPr>
        <p:spPr>
          <a:xfrm>
            <a:off x="1141410" y="2821228"/>
            <a:ext cx="1974323" cy="369332"/>
          </a:xfrm>
          <a:prstGeom prst="rect">
            <a:avLst/>
          </a:prstGeom>
        </p:spPr>
        <p:txBody>
          <a:bodyPr wrap="none">
            <a:spAutoFit/>
          </a:bodyPr>
          <a:lstStyle/>
          <a:p>
            <a:pPr algn="just"/>
            <a:r>
              <a:rPr lang="en-US" dirty="0">
                <a:latin typeface="Calibri" panose="020F0502020204030204" pitchFamily="34" charset="0"/>
              </a:rPr>
              <a:t>Technology Stack :-</a:t>
            </a: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8906" y="2755467"/>
            <a:ext cx="2016902" cy="648290"/>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4793" y="2651479"/>
            <a:ext cx="2278338" cy="612954"/>
          </a:xfrm>
          <a:prstGeom prst="rect">
            <a:avLst/>
          </a:prstGeom>
        </p:spPr>
      </p:pic>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82235" y="2639149"/>
            <a:ext cx="1776783" cy="664762"/>
          </a:xfrm>
          <a:prstGeom prst="rect">
            <a:avLst/>
          </a:prstGeom>
        </p:spPr>
      </p:pic>
    </p:spTree>
    <p:extLst>
      <p:ext uri="{BB962C8B-B14F-4D97-AF65-F5344CB8AC3E}">
        <p14:creationId xmlns:p14="http://schemas.microsoft.com/office/powerpoint/2010/main" val="26264765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74812"/>
            <a:ext cx="10241280" cy="753035"/>
          </a:xfrm>
        </p:spPr>
        <p:txBody>
          <a:bodyPr>
            <a:normAutofit/>
          </a:bodyPr>
          <a:lstStyle/>
          <a:p>
            <a:r>
              <a:rPr lang="en-US" sz="4000" cap="none" dirty="0" smtClean="0">
                <a:latin typeface="Calibri" panose="020F0502020204030204" pitchFamily="34" charset="0"/>
              </a:rPr>
              <a:t>Prototype Details</a:t>
            </a:r>
            <a:endParaRPr lang="en-US" sz="4000" cap="none" dirty="0">
              <a:latin typeface="Calibri" panose="020F0502020204030204" pitchFamily="34" charset="0"/>
            </a:endParaRPr>
          </a:p>
        </p:txBody>
      </p:sp>
      <p:cxnSp>
        <p:nvCxnSpPr>
          <p:cNvPr id="5" name="Straight Connector 4"/>
          <p:cNvCxnSpPr/>
          <p:nvPr/>
        </p:nvCxnSpPr>
        <p:spPr>
          <a:xfrm>
            <a:off x="1141412" y="927847"/>
            <a:ext cx="1024128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a:xfrm>
            <a:off x="10684149" y="6286683"/>
            <a:ext cx="771089" cy="365125"/>
          </a:xfrm>
        </p:spPr>
        <p:txBody>
          <a:bodyPr/>
          <a:lstStyle/>
          <a:p>
            <a:fld id="{6D22F896-40B5-4ADD-8801-0D06FADFA095}" type="slidenum">
              <a:rPr lang="en-US" b="1" smtClean="0"/>
              <a:t>4</a:t>
            </a:fld>
            <a:endParaRPr lang="en-US" b="1" dirty="0"/>
          </a:p>
        </p:txBody>
      </p:sp>
      <p:sp>
        <p:nvSpPr>
          <p:cNvPr id="7" name="Rectangle 6"/>
          <p:cNvSpPr/>
          <p:nvPr/>
        </p:nvSpPr>
        <p:spPr>
          <a:xfrm>
            <a:off x="1141412" y="1305562"/>
            <a:ext cx="5179431" cy="461665"/>
          </a:xfrm>
          <a:prstGeom prst="rect">
            <a:avLst/>
          </a:prstGeom>
        </p:spPr>
        <p:txBody>
          <a:bodyPr wrap="none">
            <a:spAutoFit/>
          </a:bodyPr>
          <a:lstStyle/>
          <a:p>
            <a:pPr algn="just"/>
            <a:r>
              <a:rPr lang="en-US" sz="2400" dirty="0" smtClean="0">
                <a:latin typeface="Calibri" panose="020F0502020204030204" pitchFamily="34" charset="0"/>
              </a:rPr>
              <a:t>Med Assist </a:t>
            </a:r>
            <a:r>
              <a:rPr lang="en-US" sz="2400" dirty="0">
                <a:latin typeface="Calibri" panose="020F0502020204030204" pitchFamily="34" charset="0"/>
              </a:rPr>
              <a:t>offers the following services:</a:t>
            </a:r>
          </a:p>
        </p:txBody>
      </p:sp>
      <p:sp>
        <p:nvSpPr>
          <p:cNvPr id="8" name="Rectangle 7"/>
          <p:cNvSpPr/>
          <p:nvPr/>
        </p:nvSpPr>
        <p:spPr>
          <a:xfrm>
            <a:off x="1141412" y="2084274"/>
            <a:ext cx="2881173" cy="584775"/>
          </a:xfrm>
          <a:prstGeom prst="rect">
            <a:avLst/>
          </a:prstGeom>
        </p:spPr>
        <p:txBody>
          <a:bodyPr wrap="none">
            <a:spAutoFit/>
          </a:bodyPr>
          <a:lstStyle/>
          <a:p>
            <a:r>
              <a:rPr lang="en-US" sz="3200" b="1" dirty="0">
                <a:latin typeface="Calibri" panose="020F0502020204030204" pitchFamily="34" charset="0"/>
              </a:rPr>
              <a:t>For the patients</a:t>
            </a:r>
            <a:endParaRPr lang="en-US" sz="3200" b="1" dirty="0"/>
          </a:p>
        </p:txBody>
      </p:sp>
      <p:sp>
        <p:nvSpPr>
          <p:cNvPr id="9" name="Rectangle 8"/>
          <p:cNvSpPr/>
          <p:nvPr/>
        </p:nvSpPr>
        <p:spPr>
          <a:xfrm>
            <a:off x="6586214" y="2084274"/>
            <a:ext cx="2805961" cy="584775"/>
          </a:xfrm>
          <a:prstGeom prst="rect">
            <a:avLst/>
          </a:prstGeom>
        </p:spPr>
        <p:txBody>
          <a:bodyPr wrap="none">
            <a:spAutoFit/>
          </a:bodyPr>
          <a:lstStyle/>
          <a:p>
            <a:pPr algn="just"/>
            <a:r>
              <a:rPr lang="en-US" sz="3200" b="1" dirty="0">
                <a:latin typeface="Calibri" panose="020F0502020204030204" pitchFamily="34" charset="0"/>
              </a:rPr>
              <a:t>For the Doctors</a:t>
            </a:r>
          </a:p>
        </p:txBody>
      </p:sp>
      <p:sp>
        <p:nvSpPr>
          <p:cNvPr id="10" name="Rectangle 9"/>
          <p:cNvSpPr/>
          <p:nvPr/>
        </p:nvSpPr>
        <p:spPr>
          <a:xfrm>
            <a:off x="1502536" y="2950327"/>
            <a:ext cx="3687650" cy="1200329"/>
          </a:xfrm>
          <a:prstGeom prst="rect">
            <a:avLst/>
          </a:prstGeom>
        </p:spPr>
        <p:txBody>
          <a:bodyPr wrap="square">
            <a:spAutoFit/>
          </a:bodyPr>
          <a:lstStyle/>
          <a:p>
            <a:pPr algn="just"/>
            <a:r>
              <a:rPr lang="en-US" dirty="0">
                <a:latin typeface="Calibri" panose="020F0502020204030204" pitchFamily="34" charset="0"/>
              </a:rPr>
              <a:t>Book an </a:t>
            </a:r>
            <a:r>
              <a:rPr lang="en-US" dirty="0" smtClean="0">
                <a:latin typeface="Calibri" panose="020F0502020204030204" pitchFamily="34" charset="0"/>
              </a:rPr>
              <a:t>appointment</a:t>
            </a:r>
          </a:p>
          <a:p>
            <a:pPr algn="just"/>
            <a:endParaRPr lang="en-US" dirty="0">
              <a:latin typeface="Calibri" panose="020F0502020204030204" pitchFamily="34" charset="0"/>
            </a:endParaRPr>
          </a:p>
          <a:p>
            <a:pPr algn="just"/>
            <a:endParaRPr lang="en-US" dirty="0" smtClean="0">
              <a:latin typeface="Calibri" panose="020F0502020204030204" pitchFamily="34" charset="0"/>
            </a:endParaRPr>
          </a:p>
          <a:p>
            <a:pPr algn="just"/>
            <a:r>
              <a:rPr lang="en-US" dirty="0" smtClean="0">
                <a:latin typeface="Calibri" panose="020F0502020204030204" pitchFamily="34" charset="0"/>
              </a:rPr>
              <a:t>View </a:t>
            </a:r>
            <a:r>
              <a:rPr lang="en-US" dirty="0">
                <a:latin typeface="Calibri" panose="020F0502020204030204" pitchFamily="34" charset="0"/>
              </a:rPr>
              <a:t>appointments(past &amp; future)</a:t>
            </a:r>
          </a:p>
        </p:txBody>
      </p:sp>
      <p:cxnSp>
        <p:nvCxnSpPr>
          <p:cNvPr id="11" name="Straight Connector 10"/>
          <p:cNvCxnSpPr/>
          <p:nvPr/>
        </p:nvCxnSpPr>
        <p:spPr>
          <a:xfrm>
            <a:off x="1141412" y="2682496"/>
            <a:ext cx="4048774" cy="0"/>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586214" y="2682496"/>
            <a:ext cx="4048774" cy="0"/>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425262" y="2682496"/>
            <a:ext cx="0" cy="173399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1382359" y="3080443"/>
            <a:ext cx="114606" cy="11460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1382359" y="3899593"/>
            <a:ext cx="114606" cy="11460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943045" y="2950327"/>
            <a:ext cx="3687650" cy="646331"/>
          </a:xfrm>
          <a:prstGeom prst="rect">
            <a:avLst/>
          </a:prstGeom>
        </p:spPr>
        <p:txBody>
          <a:bodyPr wrap="square">
            <a:spAutoFit/>
          </a:bodyPr>
          <a:lstStyle/>
          <a:p>
            <a:pPr algn="just"/>
            <a:r>
              <a:rPr lang="en-US" dirty="0">
                <a:latin typeface="Calibri" panose="020F0502020204030204" pitchFamily="34" charset="0"/>
              </a:rPr>
              <a:t>List of all the appointments, made by patients</a:t>
            </a:r>
          </a:p>
        </p:txBody>
      </p:sp>
      <p:cxnSp>
        <p:nvCxnSpPr>
          <p:cNvPr id="23" name="Straight Connector 22"/>
          <p:cNvCxnSpPr/>
          <p:nvPr/>
        </p:nvCxnSpPr>
        <p:spPr>
          <a:xfrm>
            <a:off x="6865771" y="2682496"/>
            <a:ext cx="0" cy="173399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4" name="Oval 23"/>
          <p:cNvSpPr/>
          <p:nvPr/>
        </p:nvSpPr>
        <p:spPr>
          <a:xfrm>
            <a:off x="6822868" y="3080443"/>
            <a:ext cx="114606" cy="11460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1141412" y="4416492"/>
            <a:ext cx="9489283" cy="0"/>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3215509" y="5164635"/>
            <a:ext cx="1614152" cy="412124"/>
          </a:xfrm>
          <a:prstGeom prst="rec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latin typeface="Calibri" panose="020F0502020204030204" pitchFamily="34" charset="0"/>
              </a:rPr>
              <a:t>Chatbot</a:t>
            </a:r>
            <a:endParaRPr lang="en-US" dirty="0">
              <a:solidFill>
                <a:sysClr val="windowText" lastClr="000000"/>
              </a:solidFill>
              <a:latin typeface="Calibri" panose="020F0502020204030204" pitchFamily="34" charset="0"/>
            </a:endParaRPr>
          </a:p>
        </p:txBody>
      </p:sp>
      <p:sp>
        <p:nvSpPr>
          <p:cNvPr id="33" name="Rectangle 32"/>
          <p:cNvSpPr/>
          <p:nvPr/>
        </p:nvSpPr>
        <p:spPr>
          <a:xfrm>
            <a:off x="3215509" y="5682691"/>
            <a:ext cx="1614152" cy="412124"/>
          </a:xfrm>
          <a:prstGeom prst="rec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Calibri" panose="020F0502020204030204" pitchFamily="34" charset="0"/>
              </a:rPr>
              <a:t>Amazon Echo</a:t>
            </a:r>
          </a:p>
        </p:txBody>
      </p:sp>
      <p:sp>
        <p:nvSpPr>
          <p:cNvPr id="34" name="Rectangle 33"/>
          <p:cNvSpPr/>
          <p:nvPr/>
        </p:nvSpPr>
        <p:spPr>
          <a:xfrm>
            <a:off x="5190187" y="4919730"/>
            <a:ext cx="4043966" cy="1366953"/>
          </a:xfrm>
          <a:prstGeom prst="rec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an 36"/>
          <p:cNvSpPr/>
          <p:nvPr/>
        </p:nvSpPr>
        <p:spPr>
          <a:xfrm>
            <a:off x="7933302" y="5046127"/>
            <a:ext cx="1125779" cy="1126700"/>
          </a:xfrm>
          <a:prstGeom prst="can">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lumMod val="95000"/>
                    <a:lumOff val="5000"/>
                  </a:schemeClr>
                </a:solidFill>
                <a:latin typeface="Calibri" panose="020F0502020204030204" pitchFamily="34" charset="0"/>
              </a:rPr>
              <a:t>Lambda Function</a:t>
            </a:r>
            <a:endParaRPr lang="en-US" dirty="0">
              <a:solidFill>
                <a:schemeClr val="tx1">
                  <a:lumMod val="95000"/>
                  <a:lumOff val="5000"/>
                </a:schemeClr>
              </a:solidFill>
              <a:latin typeface="Calibri" panose="020F0502020204030204" pitchFamily="34" charset="0"/>
            </a:endParaRPr>
          </a:p>
        </p:txBody>
      </p:sp>
      <p:sp>
        <p:nvSpPr>
          <p:cNvPr id="39" name="Rectangle 38"/>
          <p:cNvSpPr/>
          <p:nvPr/>
        </p:nvSpPr>
        <p:spPr>
          <a:xfrm>
            <a:off x="5327398" y="5104251"/>
            <a:ext cx="2245379" cy="424796"/>
          </a:xfrm>
          <a:prstGeom prst="rec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lumMod val="95000"/>
                    <a:lumOff val="5000"/>
                  </a:schemeClr>
                </a:solidFill>
                <a:latin typeface="Calibri" panose="020F0502020204030204" pitchFamily="34" charset="0"/>
              </a:rPr>
              <a:t>Alexa Skills</a:t>
            </a:r>
            <a:endParaRPr lang="en-US" dirty="0">
              <a:solidFill>
                <a:schemeClr val="tx1">
                  <a:lumMod val="95000"/>
                  <a:lumOff val="5000"/>
                </a:schemeClr>
              </a:solidFill>
              <a:latin typeface="Calibri" panose="020F0502020204030204" pitchFamily="34" charset="0"/>
            </a:endParaRPr>
          </a:p>
        </p:txBody>
      </p:sp>
      <p:sp>
        <p:nvSpPr>
          <p:cNvPr id="41" name="Rectangle 40"/>
          <p:cNvSpPr/>
          <p:nvPr/>
        </p:nvSpPr>
        <p:spPr>
          <a:xfrm>
            <a:off x="5327398" y="5748031"/>
            <a:ext cx="2245379" cy="424796"/>
          </a:xfrm>
          <a:prstGeom prst="rec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alibri" panose="020F0502020204030204" pitchFamily="34" charset="0"/>
              </a:rPr>
              <a:t>Event Trigger Module</a:t>
            </a:r>
          </a:p>
        </p:txBody>
      </p:sp>
      <p:cxnSp>
        <p:nvCxnSpPr>
          <p:cNvPr id="42" name="Curved Connector 41"/>
          <p:cNvCxnSpPr>
            <a:stCxn id="39" idx="3"/>
          </p:cNvCxnSpPr>
          <p:nvPr/>
        </p:nvCxnSpPr>
        <p:spPr>
          <a:xfrm>
            <a:off x="7572777" y="5316649"/>
            <a:ext cx="360525" cy="260110"/>
          </a:xfrm>
          <a:prstGeom prst="curvedConnector3">
            <a:avLst>
              <a:gd name="adj1" fmla="val 50000"/>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p:cNvCxnSpPr>
            <a:endCxn id="41" idx="3"/>
          </p:cNvCxnSpPr>
          <p:nvPr/>
        </p:nvCxnSpPr>
        <p:spPr>
          <a:xfrm rot="10800000" flipV="1">
            <a:off x="7572778" y="5748031"/>
            <a:ext cx="360525" cy="212398"/>
          </a:xfrm>
          <a:prstGeom prst="curvedConnector3">
            <a:avLst>
              <a:gd name="adj1" fmla="val 50000"/>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Rectangle 43"/>
          <p:cNvSpPr/>
          <p:nvPr/>
        </p:nvSpPr>
        <p:spPr>
          <a:xfrm>
            <a:off x="1293799" y="5161260"/>
            <a:ext cx="1854976" cy="830997"/>
          </a:xfrm>
          <a:prstGeom prst="rect">
            <a:avLst/>
          </a:prstGeom>
        </p:spPr>
        <p:txBody>
          <a:bodyPr wrap="square">
            <a:spAutoFit/>
          </a:bodyPr>
          <a:lstStyle/>
          <a:p>
            <a:pPr algn="just"/>
            <a:r>
              <a:rPr lang="en-US" sz="2400" b="1" dirty="0" smtClean="0">
                <a:latin typeface="Calibri" panose="020F0502020204030204" pitchFamily="34" charset="0"/>
              </a:rPr>
              <a:t>Architectural Diagram</a:t>
            </a:r>
            <a:endParaRPr lang="en-US" sz="2400" b="1" dirty="0">
              <a:latin typeface="Calibri" panose="020F0502020204030204" pitchFamily="34" charset="0"/>
            </a:endParaRPr>
          </a:p>
        </p:txBody>
      </p:sp>
      <p:sp>
        <p:nvSpPr>
          <p:cNvPr id="47" name="Rectangle 46"/>
          <p:cNvSpPr/>
          <p:nvPr/>
        </p:nvSpPr>
        <p:spPr>
          <a:xfrm>
            <a:off x="9594678" y="5052735"/>
            <a:ext cx="1036017" cy="1068576"/>
          </a:xfrm>
          <a:prstGeom prst="rec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latin typeface="Calibri" panose="020F0502020204030204" pitchFamily="34" charset="0"/>
              </a:rPr>
              <a:t>Google Calendar</a:t>
            </a:r>
            <a:endParaRPr lang="en-US" dirty="0">
              <a:solidFill>
                <a:sysClr val="windowText" lastClr="000000"/>
              </a:solidFill>
              <a:latin typeface="Calibri" panose="020F0502020204030204" pitchFamily="34" charset="0"/>
            </a:endParaRPr>
          </a:p>
        </p:txBody>
      </p:sp>
      <p:grpSp>
        <p:nvGrpSpPr>
          <p:cNvPr id="48" name="Group 47"/>
          <p:cNvGrpSpPr/>
          <p:nvPr/>
        </p:nvGrpSpPr>
        <p:grpSpPr>
          <a:xfrm>
            <a:off x="4874023" y="5452225"/>
            <a:ext cx="265451" cy="317553"/>
            <a:chOff x="4874023" y="5452225"/>
            <a:chExt cx="265451" cy="317553"/>
          </a:xfrm>
        </p:grpSpPr>
        <p:sp>
          <p:nvSpPr>
            <p:cNvPr id="49" name="Left Arrow 48"/>
            <p:cNvSpPr/>
            <p:nvPr/>
          </p:nvSpPr>
          <p:spPr>
            <a:xfrm>
              <a:off x="4874023" y="5452225"/>
              <a:ext cx="192426" cy="153644"/>
            </a:xfrm>
            <a:prstGeom prst="leftArrow">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Left Arrow 49"/>
            <p:cNvSpPr/>
            <p:nvPr/>
          </p:nvSpPr>
          <p:spPr>
            <a:xfrm rot="10800000">
              <a:off x="4947048" y="5616134"/>
              <a:ext cx="192426" cy="153644"/>
            </a:xfrm>
            <a:prstGeom prst="leftArrow">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Group 50"/>
          <p:cNvGrpSpPr/>
          <p:nvPr/>
        </p:nvGrpSpPr>
        <p:grpSpPr>
          <a:xfrm>
            <a:off x="9286880" y="5452225"/>
            <a:ext cx="265451" cy="317553"/>
            <a:chOff x="4874023" y="5452225"/>
            <a:chExt cx="265451" cy="317553"/>
          </a:xfrm>
        </p:grpSpPr>
        <p:sp>
          <p:nvSpPr>
            <p:cNvPr id="52" name="Left Arrow 51"/>
            <p:cNvSpPr/>
            <p:nvPr/>
          </p:nvSpPr>
          <p:spPr>
            <a:xfrm>
              <a:off x="4874023" y="5452225"/>
              <a:ext cx="192426" cy="153644"/>
            </a:xfrm>
            <a:prstGeom prst="leftArrow">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Left Arrow 53"/>
            <p:cNvSpPr/>
            <p:nvPr/>
          </p:nvSpPr>
          <p:spPr>
            <a:xfrm rot="10800000">
              <a:off x="4947048" y="5616134"/>
              <a:ext cx="192426" cy="153644"/>
            </a:xfrm>
            <a:prstGeom prst="leftArrow">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790884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74812"/>
            <a:ext cx="10241280" cy="753035"/>
          </a:xfrm>
        </p:spPr>
        <p:txBody>
          <a:bodyPr>
            <a:normAutofit/>
          </a:bodyPr>
          <a:lstStyle/>
          <a:p>
            <a:r>
              <a:rPr lang="en-US" sz="4000" cap="none" dirty="0" smtClean="0">
                <a:latin typeface="Calibri" panose="020F0502020204030204" pitchFamily="34" charset="0"/>
              </a:rPr>
              <a:t>Prototype Details</a:t>
            </a:r>
            <a:endParaRPr lang="en-US" sz="4000" cap="none" dirty="0">
              <a:latin typeface="Calibri" panose="020F0502020204030204" pitchFamily="34" charset="0"/>
            </a:endParaRPr>
          </a:p>
        </p:txBody>
      </p:sp>
      <p:cxnSp>
        <p:nvCxnSpPr>
          <p:cNvPr id="5" name="Straight Connector 4"/>
          <p:cNvCxnSpPr/>
          <p:nvPr/>
        </p:nvCxnSpPr>
        <p:spPr>
          <a:xfrm>
            <a:off x="1141412" y="927847"/>
            <a:ext cx="1024128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a:xfrm>
            <a:off x="10684149" y="6286683"/>
            <a:ext cx="771089" cy="365125"/>
          </a:xfrm>
        </p:spPr>
        <p:txBody>
          <a:bodyPr/>
          <a:lstStyle/>
          <a:p>
            <a:fld id="{6D22F896-40B5-4ADD-8801-0D06FADFA095}" type="slidenum">
              <a:rPr lang="en-US" b="1" smtClean="0"/>
              <a:t>5</a:t>
            </a:fld>
            <a:endParaRPr lang="en-US" b="1" dirty="0"/>
          </a:p>
        </p:txBody>
      </p:sp>
      <p:pic>
        <p:nvPicPr>
          <p:cNvPr id="8" name="Picture 7"/>
          <p:cNvPicPr>
            <a:picLocks noChangeAspect="1"/>
          </p:cNvPicPr>
          <p:nvPr/>
        </p:nvPicPr>
        <p:blipFill>
          <a:blip r:embed="rId3"/>
          <a:stretch>
            <a:fillRect/>
          </a:stretch>
        </p:blipFill>
        <p:spPr>
          <a:xfrm>
            <a:off x="5314209" y="1436943"/>
            <a:ext cx="1663457" cy="2150889"/>
          </a:xfrm>
          <a:prstGeom prst="rect">
            <a:avLst/>
          </a:prstGeom>
        </p:spPr>
      </p:pic>
      <p:pic>
        <p:nvPicPr>
          <p:cNvPr id="9" name="Picture 8"/>
          <p:cNvPicPr>
            <a:picLocks noChangeAspect="1"/>
          </p:cNvPicPr>
          <p:nvPr/>
        </p:nvPicPr>
        <p:blipFill>
          <a:blip r:embed="rId4"/>
          <a:stretch>
            <a:fillRect/>
          </a:stretch>
        </p:blipFill>
        <p:spPr>
          <a:xfrm>
            <a:off x="8812221" y="1743510"/>
            <a:ext cx="1725151" cy="1250339"/>
          </a:xfrm>
          <a:prstGeom prst="rect">
            <a:avLst/>
          </a:prstGeom>
        </p:spPr>
      </p:pic>
      <p:pic>
        <p:nvPicPr>
          <p:cNvPr id="10" name="Picture 9"/>
          <p:cNvPicPr>
            <a:picLocks noChangeAspect="1"/>
          </p:cNvPicPr>
          <p:nvPr/>
        </p:nvPicPr>
        <p:blipFill>
          <a:blip r:embed="rId5"/>
          <a:stretch>
            <a:fillRect/>
          </a:stretch>
        </p:blipFill>
        <p:spPr>
          <a:xfrm>
            <a:off x="1141412" y="1509513"/>
            <a:ext cx="3176479" cy="1484336"/>
          </a:xfrm>
          <a:prstGeom prst="rect">
            <a:avLst/>
          </a:prstGeom>
        </p:spPr>
      </p:pic>
      <p:cxnSp>
        <p:nvCxnSpPr>
          <p:cNvPr id="12" name="Straight Connector 11"/>
          <p:cNvCxnSpPr/>
          <p:nvPr/>
        </p:nvCxnSpPr>
        <p:spPr>
          <a:xfrm>
            <a:off x="1141412" y="2993849"/>
            <a:ext cx="3176479"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0" idx="2"/>
          </p:cNvCxnSpPr>
          <p:nvPr/>
        </p:nvCxnSpPr>
        <p:spPr>
          <a:xfrm rot="16200000" flipH="1">
            <a:off x="3572950" y="2150550"/>
            <a:ext cx="489580" cy="2176177"/>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9" idx="2"/>
          </p:cNvCxnSpPr>
          <p:nvPr/>
        </p:nvCxnSpPr>
        <p:spPr>
          <a:xfrm rot="5400000">
            <a:off x="8242090" y="2050722"/>
            <a:ext cx="489581" cy="2375835"/>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8486880" y="2993849"/>
            <a:ext cx="2197269"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048675" y="3883112"/>
            <a:ext cx="3307316" cy="369332"/>
          </a:xfrm>
          <a:prstGeom prst="rect">
            <a:avLst/>
          </a:prstGeom>
        </p:spPr>
        <p:txBody>
          <a:bodyPr wrap="none">
            <a:spAutoFit/>
          </a:bodyPr>
          <a:lstStyle/>
          <a:p>
            <a:r>
              <a:rPr lang="en-US" b="1" dirty="0">
                <a:ln w="0"/>
                <a:solidFill>
                  <a:sysClr val="windowText" lastClr="000000"/>
                </a:solidFill>
                <a:latin typeface="Calibri" panose="020F0502020204030204" pitchFamily="34" charset="0"/>
              </a:rPr>
              <a:t>Click on each tile to learn more…</a:t>
            </a:r>
          </a:p>
        </p:txBody>
      </p:sp>
      <p:cxnSp>
        <p:nvCxnSpPr>
          <p:cNvPr id="14" name="Straight Connector 13"/>
          <p:cNvCxnSpPr/>
          <p:nvPr/>
        </p:nvCxnSpPr>
        <p:spPr>
          <a:xfrm>
            <a:off x="1141412" y="4280647"/>
            <a:ext cx="10241280"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 name="Object 2">
            <a:hlinkClick r:id="" action="ppaction://ole?verb=0"/>
          </p:cNvPr>
          <p:cNvGraphicFramePr>
            <a:graphicFrameLocks noChangeAspect="1"/>
          </p:cNvGraphicFramePr>
          <p:nvPr>
            <p:extLst>
              <p:ext uri="{D42A27DB-BD31-4B8C-83A1-F6EECF244321}">
                <p14:modId xmlns:p14="http://schemas.microsoft.com/office/powerpoint/2010/main" val="3062084056"/>
              </p:ext>
            </p:extLst>
          </p:nvPr>
        </p:nvGraphicFramePr>
        <p:xfrm>
          <a:off x="6145937" y="4362765"/>
          <a:ext cx="1388204" cy="2473463"/>
        </p:xfrm>
        <a:graphic>
          <a:graphicData uri="http://schemas.openxmlformats.org/presentationml/2006/ole">
            <mc:AlternateContent xmlns:mc="http://schemas.openxmlformats.org/markup-compatibility/2006">
              <mc:Choice xmlns:v="urn:schemas-microsoft-com:vml" Requires="v">
                <p:oleObj spid="_x0000_s1113" name="Presentation" r:id="rId6" imgW="2560214" imgH="4561971" progId="PowerPoint.Show.12">
                  <p:embed/>
                </p:oleObj>
              </mc:Choice>
              <mc:Fallback>
                <p:oleObj name="Presentation" r:id="rId6" imgW="2560214" imgH="4561971" progId="PowerPoint.Show.12">
                  <p:embed/>
                  <p:pic>
                    <p:nvPicPr>
                      <p:cNvPr id="0" name=""/>
                      <p:cNvPicPr/>
                      <p:nvPr/>
                    </p:nvPicPr>
                    <p:blipFill>
                      <a:blip r:embed="rId7"/>
                      <a:stretch>
                        <a:fillRect/>
                      </a:stretch>
                    </p:blipFill>
                    <p:spPr>
                      <a:xfrm>
                        <a:off x="6145937" y="4362765"/>
                        <a:ext cx="1388204" cy="2473463"/>
                      </a:xfrm>
                      <a:prstGeom prst="rect">
                        <a:avLst/>
                      </a:prstGeom>
                    </p:spPr>
                  </p:pic>
                </p:oleObj>
              </mc:Fallback>
            </mc:AlternateContent>
          </a:graphicData>
        </a:graphic>
      </p:graphicFrame>
      <p:graphicFrame>
        <p:nvGraphicFramePr>
          <p:cNvPr id="6" name="Object 5">
            <a:hlinkClick r:id="" action="ppaction://ole?verb=0"/>
          </p:cNvPr>
          <p:cNvGraphicFramePr>
            <a:graphicFrameLocks noChangeAspect="1"/>
          </p:cNvGraphicFramePr>
          <p:nvPr>
            <p:extLst>
              <p:ext uri="{D42A27DB-BD31-4B8C-83A1-F6EECF244321}">
                <p14:modId xmlns:p14="http://schemas.microsoft.com/office/powerpoint/2010/main" val="1405502020"/>
              </p:ext>
            </p:extLst>
          </p:nvPr>
        </p:nvGraphicFramePr>
        <p:xfrm>
          <a:off x="3858274" y="4361662"/>
          <a:ext cx="1455935" cy="817127"/>
        </p:xfrm>
        <a:graphic>
          <a:graphicData uri="http://schemas.openxmlformats.org/presentationml/2006/ole">
            <mc:AlternateContent xmlns:mc="http://schemas.openxmlformats.org/markup-compatibility/2006">
              <mc:Choice xmlns:v="urn:schemas-microsoft-com:vml" Requires="v">
                <p:oleObj spid="_x0000_s1114" name="Presentation" r:id="rId8" imgW="4125129" imgH="2316316" progId="PowerPoint.Show.12">
                  <p:embed/>
                </p:oleObj>
              </mc:Choice>
              <mc:Fallback>
                <p:oleObj name="Presentation" r:id="rId8" imgW="4125129" imgH="2316316" progId="PowerPoint.Show.12">
                  <p:embed/>
                  <p:pic>
                    <p:nvPicPr>
                      <p:cNvPr id="0" name=""/>
                      <p:cNvPicPr/>
                      <p:nvPr/>
                    </p:nvPicPr>
                    <p:blipFill>
                      <a:blip r:embed="rId9"/>
                      <a:stretch>
                        <a:fillRect/>
                      </a:stretch>
                    </p:blipFill>
                    <p:spPr>
                      <a:xfrm>
                        <a:off x="3858274" y="4361662"/>
                        <a:ext cx="1455935" cy="817127"/>
                      </a:xfrm>
                      <a:prstGeom prst="rect">
                        <a:avLst/>
                      </a:prstGeom>
                    </p:spPr>
                  </p:pic>
                </p:oleObj>
              </mc:Fallback>
            </mc:AlternateContent>
          </a:graphicData>
        </a:graphic>
      </p:graphicFrame>
      <p:graphicFrame>
        <p:nvGraphicFramePr>
          <p:cNvPr id="7" name="Object 6">
            <a:hlinkClick r:id="" action="ppaction://ole?verb=0"/>
          </p:cNvPr>
          <p:cNvGraphicFramePr>
            <a:graphicFrameLocks noChangeAspect="1"/>
          </p:cNvGraphicFramePr>
          <p:nvPr>
            <p:extLst>
              <p:ext uri="{D42A27DB-BD31-4B8C-83A1-F6EECF244321}">
                <p14:modId xmlns:p14="http://schemas.microsoft.com/office/powerpoint/2010/main" val="3044858495"/>
              </p:ext>
            </p:extLst>
          </p:nvPr>
        </p:nvGraphicFramePr>
        <p:xfrm>
          <a:off x="3858274" y="5190381"/>
          <a:ext cx="1455935" cy="817127"/>
        </p:xfrm>
        <a:graphic>
          <a:graphicData uri="http://schemas.openxmlformats.org/presentationml/2006/ole">
            <mc:AlternateContent xmlns:mc="http://schemas.openxmlformats.org/markup-compatibility/2006">
              <mc:Choice xmlns:v="urn:schemas-microsoft-com:vml" Requires="v">
                <p:oleObj spid="_x0000_s1115" name="Presentation" r:id="rId10" imgW="4561967" imgH="2560386" progId="PowerPoint.Show.12">
                  <p:embed/>
                </p:oleObj>
              </mc:Choice>
              <mc:Fallback>
                <p:oleObj name="Presentation" r:id="rId10" imgW="4561967" imgH="2560386" progId="PowerPoint.Show.12">
                  <p:embed/>
                  <p:pic>
                    <p:nvPicPr>
                      <p:cNvPr id="0" name=""/>
                      <p:cNvPicPr/>
                      <p:nvPr/>
                    </p:nvPicPr>
                    <p:blipFill>
                      <a:blip r:embed="rId11"/>
                      <a:stretch>
                        <a:fillRect/>
                      </a:stretch>
                    </p:blipFill>
                    <p:spPr>
                      <a:xfrm>
                        <a:off x="3858274" y="5190381"/>
                        <a:ext cx="1455935" cy="817127"/>
                      </a:xfrm>
                      <a:prstGeom prst="rect">
                        <a:avLst/>
                      </a:prstGeom>
                    </p:spPr>
                  </p:pic>
                </p:oleObj>
              </mc:Fallback>
            </mc:AlternateContent>
          </a:graphicData>
        </a:graphic>
      </p:graphicFrame>
      <p:graphicFrame>
        <p:nvGraphicFramePr>
          <p:cNvPr id="11" name="Object 10">
            <a:hlinkClick r:id="" action="ppaction://ole?verb=0"/>
          </p:cNvPr>
          <p:cNvGraphicFramePr>
            <a:graphicFrameLocks noChangeAspect="1"/>
          </p:cNvGraphicFramePr>
          <p:nvPr>
            <p:extLst>
              <p:ext uri="{D42A27DB-BD31-4B8C-83A1-F6EECF244321}">
                <p14:modId xmlns:p14="http://schemas.microsoft.com/office/powerpoint/2010/main" val="3762647868"/>
              </p:ext>
            </p:extLst>
          </p:nvPr>
        </p:nvGraphicFramePr>
        <p:xfrm>
          <a:off x="3858275" y="6019101"/>
          <a:ext cx="1455935" cy="817127"/>
        </p:xfrm>
        <a:graphic>
          <a:graphicData uri="http://schemas.openxmlformats.org/presentationml/2006/ole">
            <mc:AlternateContent xmlns:mc="http://schemas.openxmlformats.org/markup-compatibility/2006">
              <mc:Choice xmlns:v="urn:schemas-microsoft-com:vml" Requires="v">
                <p:oleObj spid="_x0000_s1116" name="Presentation" r:id="rId12" imgW="4561967" imgH="2560386" progId="PowerPoint.Show.12">
                  <p:embed/>
                </p:oleObj>
              </mc:Choice>
              <mc:Fallback>
                <p:oleObj name="Presentation" r:id="rId12" imgW="4561967" imgH="2560386" progId="PowerPoint.Show.12">
                  <p:embed/>
                  <p:pic>
                    <p:nvPicPr>
                      <p:cNvPr id="0" name=""/>
                      <p:cNvPicPr/>
                      <p:nvPr/>
                    </p:nvPicPr>
                    <p:blipFill>
                      <a:blip r:embed="rId13"/>
                      <a:stretch>
                        <a:fillRect/>
                      </a:stretch>
                    </p:blipFill>
                    <p:spPr>
                      <a:xfrm>
                        <a:off x="3858275" y="6019101"/>
                        <a:ext cx="1455935" cy="817127"/>
                      </a:xfrm>
                      <a:prstGeom prst="rect">
                        <a:avLst/>
                      </a:prstGeom>
                    </p:spPr>
                  </p:pic>
                </p:oleObj>
              </mc:Fallback>
            </mc:AlternateContent>
          </a:graphicData>
        </a:graphic>
      </p:graphicFrame>
      <p:sp>
        <p:nvSpPr>
          <p:cNvPr id="18" name="5-Point Star 17"/>
          <p:cNvSpPr/>
          <p:nvPr/>
        </p:nvSpPr>
        <p:spPr>
          <a:xfrm>
            <a:off x="1386110" y="4833606"/>
            <a:ext cx="210870" cy="169643"/>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5-Point Star 22"/>
          <p:cNvSpPr/>
          <p:nvPr/>
        </p:nvSpPr>
        <p:spPr>
          <a:xfrm>
            <a:off x="1386110" y="5429301"/>
            <a:ext cx="210870" cy="169643"/>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5-Point Star 23"/>
          <p:cNvSpPr/>
          <p:nvPr/>
        </p:nvSpPr>
        <p:spPr>
          <a:xfrm>
            <a:off x="1392292" y="6037294"/>
            <a:ext cx="210870" cy="169643"/>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1687029" y="4733761"/>
            <a:ext cx="2130711" cy="369332"/>
          </a:xfrm>
          <a:prstGeom prst="rect">
            <a:avLst/>
          </a:prstGeom>
          <a:noFill/>
        </p:spPr>
        <p:txBody>
          <a:bodyPr wrap="none" rtlCol="0">
            <a:spAutoFit/>
          </a:bodyPr>
          <a:lstStyle/>
          <a:p>
            <a:r>
              <a:rPr lang="en-US" dirty="0" smtClean="0"/>
              <a:t>Book an appointment</a:t>
            </a:r>
            <a:endParaRPr lang="en-US" dirty="0"/>
          </a:p>
        </p:txBody>
      </p:sp>
      <p:sp>
        <p:nvSpPr>
          <p:cNvPr id="26" name="TextBox 25"/>
          <p:cNvSpPr txBox="1"/>
          <p:nvPr/>
        </p:nvSpPr>
        <p:spPr>
          <a:xfrm>
            <a:off x="1687028" y="5329456"/>
            <a:ext cx="2203039" cy="646331"/>
          </a:xfrm>
          <a:prstGeom prst="rect">
            <a:avLst/>
          </a:prstGeom>
          <a:noFill/>
        </p:spPr>
        <p:txBody>
          <a:bodyPr wrap="none" rtlCol="0">
            <a:spAutoFit/>
          </a:bodyPr>
          <a:lstStyle/>
          <a:p>
            <a:r>
              <a:rPr lang="en-US" dirty="0" smtClean="0"/>
              <a:t>View an appointment </a:t>
            </a:r>
            <a:br>
              <a:rPr lang="en-US" dirty="0" smtClean="0"/>
            </a:br>
            <a:r>
              <a:rPr lang="en-US" dirty="0" smtClean="0"/>
              <a:t>	(Doctor)</a:t>
            </a:r>
            <a:endParaRPr lang="en-US" dirty="0"/>
          </a:p>
        </p:txBody>
      </p:sp>
      <p:sp>
        <p:nvSpPr>
          <p:cNvPr id="28" name="TextBox 27"/>
          <p:cNvSpPr txBox="1"/>
          <p:nvPr/>
        </p:nvSpPr>
        <p:spPr>
          <a:xfrm>
            <a:off x="1707295" y="5917351"/>
            <a:ext cx="2138919" cy="646331"/>
          </a:xfrm>
          <a:prstGeom prst="rect">
            <a:avLst/>
          </a:prstGeom>
          <a:noFill/>
        </p:spPr>
        <p:txBody>
          <a:bodyPr wrap="none" rtlCol="0">
            <a:spAutoFit/>
          </a:bodyPr>
          <a:lstStyle/>
          <a:p>
            <a:r>
              <a:rPr lang="en-US" dirty="0" smtClean="0"/>
              <a:t>View an appointment</a:t>
            </a:r>
            <a:br>
              <a:rPr lang="en-US" dirty="0" smtClean="0"/>
            </a:br>
            <a:r>
              <a:rPr lang="en-US" dirty="0" smtClean="0"/>
              <a:t>	(Patient)</a:t>
            </a:r>
            <a:endParaRPr lang="en-US" dirty="0"/>
          </a:p>
        </p:txBody>
      </p:sp>
      <p:sp>
        <p:nvSpPr>
          <p:cNvPr id="29" name="5-Point Star 28"/>
          <p:cNvSpPr/>
          <p:nvPr/>
        </p:nvSpPr>
        <p:spPr>
          <a:xfrm>
            <a:off x="7977947" y="5397802"/>
            <a:ext cx="210870" cy="169643"/>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p:cNvSpPr txBox="1"/>
          <p:nvPr/>
        </p:nvSpPr>
        <p:spPr>
          <a:xfrm>
            <a:off x="8278788" y="5189270"/>
            <a:ext cx="3310168" cy="646331"/>
          </a:xfrm>
          <a:prstGeom prst="rect">
            <a:avLst/>
          </a:prstGeom>
          <a:noFill/>
        </p:spPr>
        <p:txBody>
          <a:bodyPr wrap="square" rtlCol="0">
            <a:spAutoFit/>
          </a:bodyPr>
          <a:lstStyle/>
          <a:p>
            <a:r>
              <a:rPr lang="en-US" dirty="0" smtClean="0"/>
              <a:t>Book an appointment</a:t>
            </a:r>
            <a:br>
              <a:rPr lang="en-US" dirty="0" smtClean="0"/>
            </a:br>
            <a:r>
              <a:rPr lang="en-US" dirty="0" smtClean="0"/>
              <a:t>(fb messenger chatbot)</a:t>
            </a:r>
            <a:endParaRPr lang="en-US" dirty="0"/>
          </a:p>
        </p:txBody>
      </p:sp>
    </p:spTree>
    <p:extLst>
      <p:ext uri="{BB962C8B-B14F-4D97-AF65-F5344CB8AC3E}">
        <p14:creationId xmlns:p14="http://schemas.microsoft.com/office/powerpoint/2010/main" val="25799783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74812"/>
            <a:ext cx="10241280" cy="753035"/>
          </a:xfrm>
        </p:spPr>
        <p:txBody>
          <a:bodyPr>
            <a:normAutofit/>
          </a:bodyPr>
          <a:lstStyle/>
          <a:p>
            <a:r>
              <a:rPr lang="en-US" sz="4000" cap="none" dirty="0" smtClean="0">
                <a:latin typeface="Calibri" panose="020F0502020204030204" pitchFamily="34" charset="0"/>
              </a:rPr>
              <a:t>Applicability and Value   </a:t>
            </a:r>
            <a:endParaRPr lang="en-US" sz="4000" cap="none" dirty="0">
              <a:latin typeface="Calibri" panose="020F0502020204030204" pitchFamily="34" charset="0"/>
            </a:endParaRPr>
          </a:p>
        </p:txBody>
      </p:sp>
      <p:sp>
        <p:nvSpPr>
          <p:cNvPr id="3" name="Content Placeholder 2"/>
          <p:cNvSpPr>
            <a:spLocks noGrp="1"/>
          </p:cNvSpPr>
          <p:nvPr>
            <p:ph idx="1"/>
          </p:nvPr>
        </p:nvSpPr>
        <p:spPr>
          <a:xfrm>
            <a:off x="1141412" y="1062318"/>
            <a:ext cx="10241280" cy="5795682"/>
          </a:xfrm>
        </p:spPr>
        <p:txBody>
          <a:bodyPr>
            <a:noAutofit/>
          </a:bodyPr>
          <a:lstStyle/>
          <a:p>
            <a:pPr marL="0" indent="0">
              <a:buNone/>
            </a:pPr>
            <a:r>
              <a:rPr lang="en-US" sz="1700" dirty="0" smtClean="0">
                <a:latin typeface="Calibri" panose="020F0502020204030204" pitchFamily="34" charset="0"/>
              </a:rPr>
              <a:t>Med-Assist Features</a:t>
            </a:r>
          </a:p>
          <a:p>
            <a:pPr lvl="1"/>
            <a:r>
              <a:rPr lang="en-US" sz="1300" dirty="0" smtClean="0">
                <a:latin typeface="Calibri" panose="020F0502020204030204" pitchFamily="34" charset="0"/>
              </a:rPr>
              <a:t>Doctor’s </a:t>
            </a:r>
            <a:r>
              <a:rPr lang="en-US" sz="1300" dirty="0">
                <a:latin typeface="Calibri" panose="020F0502020204030204" pitchFamily="34" charset="0"/>
              </a:rPr>
              <a:t>appointment </a:t>
            </a:r>
            <a:r>
              <a:rPr lang="en-US" sz="1300" dirty="0" smtClean="0">
                <a:latin typeface="Calibri" panose="020F0502020204030204" pitchFamily="34" charset="0"/>
              </a:rPr>
              <a:t>booking/cancelling and tracking, support via Voice (</a:t>
            </a:r>
            <a:r>
              <a:rPr lang="en-US" sz="1300" dirty="0">
                <a:latin typeface="Calibri" panose="020F0502020204030204" pitchFamily="34" charset="0"/>
              </a:rPr>
              <a:t>Alexa </a:t>
            </a:r>
            <a:r>
              <a:rPr lang="en-US" sz="1300" dirty="0" smtClean="0">
                <a:latin typeface="Calibri" panose="020F0502020204030204" pitchFamily="34" charset="0"/>
              </a:rPr>
              <a:t>skill) &amp; Chatbot.</a:t>
            </a:r>
          </a:p>
          <a:p>
            <a:pPr lvl="1"/>
            <a:r>
              <a:rPr lang="en-US" sz="1300" dirty="0" smtClean="0">
                <a:latin typeface="Calibri" panose="020F0502020204030204" pitchFamily="34" charset="0"/>
              </a:rPr>
              <a:t>Email &amp; Reminder on shared calendar. </a:t>
            </a:r>
          </a:p>
          <a:p>
            <a:pPr lvl="1"/>
            <a:r>
              <a:rPr lang="en-US" sz="1300" dirty="0" smtClean="0">
                <a:latin typeface="Calibri" panose="020F0502020204030204" pitchFamily="34" charset="0"/>
              </a:rPr>
              <a:t>Integrated </a:t>
            </a:r>
            <a:r>
              <a:rPr lang="en-US" sz="1300" dirty="0">
                <a:latin typeface="Calibri" panose="020F0502020204030204" pitchFamily="34" charset="0"/>
              </a:rPr>
              <a:t>with </a:t>
            </a:r>
            <a:r>
              <a:rPr lang="en-US" sz="1300" dirty="0" smtClean="0">
                <a:solidFill>
                  <a:srgbClr val="0070C0"/>
                </a:solidFill>
                <a:latin typeface="Calibri" panose="020F0502020204030204" pitchFamily="34" charset="0"/>
                <a:hlinkClick r:id="rId2"/>
              </a:rPr>
              <a:t>Facebook messenger</a:t>
            </a:r>
            <a:r>
              <a:rPr lang="en-US" sz="1300" dirty="0" smtClean="0">
                <a:latin typeface="Calibri" panose="020F0502020204030204" pitchFamily="34" charset="0"/>
              </a:rPr>
              <a:t>.</a:t>
            </a:r>
          </a:p>
          <a:p>
            <a:pPr lvl="1"/>
            <a:r>
              <a:rPr lang="en-US" sz="1300" dirty="0" smtClean="0">
                <a:latin typeface="Calibri" panose="020F0502020204030204" pitchFamily="34" charset="0"/>
              </a:rPr>
              <a:t>Extendable to other domains i.e. Insurance, finance, logistics etc</a:t>
            </a:r>
            <a:r>
              <a:rPr lang="en-US" sz="1300" dirty="0" smtClean="0">
                <a:latin typeface="Calibri" panose="020F0502020204030204" pitchFamily="34" charset="0"/>
              </a:rPr>
              <a:t>. with minimal effort</a:t>
            </a:r>
            <a:r>
              <a:rPr lang="en-US" sz="1300" dirty="0" smtClean="0">
                <a:latin typeface="Calibri" panose="020F0502020204030204" pitchFamily="34" charset="0"/>
              </a:rPr>
              <a:t>.</a:t>
            </a:r>
          </a:p>
          <a:p>
            <a:pPr lvl="1"/>
            <a:r>
              <a:rPr lang="en-US" sz="1300" dirty="0" smtClean="0">
                <a:latin typeface="Calibri" panose="020F0502020204030204" pitchFamily="34" charset="0"/>
              </a:rPr>
              <a:t>Deployed on AWS, hence scalable.</a:t>
            </a:r>
          </a:p>
          <a:p>
            <a:pPr lvl="1"/>
            <a:r>
              <a:rPr lang="en-US" sz="1300" dirty="0" smtClean="0">
                <a:latin typeface="Calibri" panose="020F0502020204030204" pitchFamily="34" charset="0"/>
              </a:rPr>
              <a:t>Doctor can track his </a:t>
            </a:r>
            <a:r>
              <a:rPr lang="en-US" sz="1300" dirty="0">
                <a:latin typeface="Calibri" panose="020F0502020204030204" pitchFamily="34" charset="0"/>
              </a:rPr>
              <a:t>i</a:t>
            </a:r>
            <a:r>
              <a:rPr lang="en-US" sz="1300" dirty="0" smtClean="0">
                <a:latin typeface="Calibri" panose="020F0502020204030204" pitchFamily="34" charset="0"/>
              </a:rPr>
              <a:t>tinerary.</a:t>
            </a:r>
            <a:endParaRPr lang="en-US" sz="1300" dirty="0" smtClean="0">
              <a:latin typeface="Calibri" panose="020F0502020204030204" pitchFamily="34" charset="0"/>
            </a:endParaRPr>
          </a:p>
          <a:p>
            <a:pPr marL="0" indent="0" algn="just">
              <a:buNone/>
            </a:pPr>
            <a:r>
              <a:rPr lang="en-US" sz="1700" dirty="0" smtClean="0">
                <a:latin typeface="Calibri" panose="020F0502020204030204" pitchFamily="34" charset="0"/>
              </a:rPr>
              <a:t>Benefits</a:t>
            </a:r>
          </a:p>
          <a:p>
            <a:pPr lvl="1" algn="just"/>
            <a:r>
              <a:rPr lang="en-US" sz="1300" dirty="0" smtClean="0">
                <a:latin typeface="Calibri" panose="020F0502020204030204" pitchFamily="34" charset="0"/>
              </a:rPr>
              <a:t>Reduces human intervention.</a:t>
            </a:r>
          </a:p>
          <a:p>
            <a:pPr lvl="1" algn="just"/>
            <a:r>
              <a:rPr lang="en-US" sz="1300" dirty="0" smtClean="0">
                <a:latin typeface="Calibri" panose="020F0502020204030204" pitchFamily="34" charset="0"/>
              </a:rPr>
              <a:t>Minimal errors.</a:t>
            </a:r>
          </a:p>
          <a:p>
            <a:pPr lvl="1" algn="just"/>
            <a:r>
              <a:rPr lang="en-US" sz="1300" dirty="0">
                <a:latin typeface="Calibri" panose="020F0502020204030204" pitchFamily="34" charset="0"/>
              </a:rPr>
              <a:t>Automate the whole appointment scheduling and management process</a:t>
            </a:r>
            <a:r>
              <a:rPr lang="en-US" sz="1300" dirty="0" smtClean="0">
                <a:latin typeface="Calibri" panose="020F0502020204030204" pitchFamily="34" charset="0"/>
              </a:rPr>
              <a:t>.</a:t>
            </a:r>
          </a:p>
          <a:p>
            <a:pPr lvl="1" algn="just"/>
            <a:r>
              <a:rPr lang="en-US" sz="1300" dirty="0" smtClean="0">
                <a:latin typeface="Calibri" panose="020F0502020204030204" pitchFamily="34" charset="0"/>
              </a:rPr>
              <a:t>Booking &amp; scheduling appointments from anywhere through multiple interfaces/platforms.</a:t>
            </a:r>
          </a:p>
          <a:p>
            <a:pPr marL="0" indent="0" algn="just">
              <a:buNone/>
            </a:pPr>
            <a:r>
              <a:rPr lang="en-US" sz="1700" dirty="0" smtClean="0">
                <a:latin typeface="Calibri" panose="020F0502020204030204" pitchFamily="34" charset="0"/>
              </a:rPr>
              <a:t>What’s Next ?</a:t>
            </a:r>
          </a:p>
          <a:p>
            <a:pPr lvl="1" algn="just"/>
            <a:r>
              <a:rPr lang="en-US" sz="1300" dirty="0" smtClean="0">
                <a:latin typeface="Calibri" panose="020F0502020204030204" pitchFamily="34" charset="0"/>
              </a:rPr>
              <a:t>Including multiple hospitals/clinics and detailed doctor’s profile.</a:t>
            </a:r>
          </a:p>
          <a:p>
            <a:pPr lvl="1" algn="just"/>
            <a:r>
              <a:rPr lang="en-US" sz="1300" dirty="0" smtClean="0">
                <a:latin typeface="Calibri" panose="020F0502020204030204" pitchFamily="34" charset="0"/>
              </a:rPr>
              <a:t>Integrate the route details with google maps.</a:t>
            </a:r>
          </a:p>
          <a:p>
            <a:pPr lvl="1" algn="just"/>
            <a:endParaRPr lang="en-US" sz="1300" dirty="0">
              <a:latin typeface="Calibri" panose="020F0502020204030204" pitchFamily="34" charset="0"/>
            </a:endParaRPr>
          </a:p>
          <a:p>
            <a:pPr lvl="1" algn="just"/>
            <a:endParaRPr lang="en-US" sz="1300" dirty="0" smtClean="0">
              <a:latin typeface="Calibri" panose="020F0502020204030204" pitchFamily="34" charset="0"/>
            </a:endParaRPr>
          </a:p>
          <a:p>
            <a:pPr marL="457200" lvl="1" indent="0" algn="just">
              <a:buNone/>
            </a:pPr>
            <a:r>
              <a:rPr lang="en-US" sz="1300" dirty="0">
                <a:latin typeface="Calibri" panose="020F0502020204030204" pitchFamily="34" charset="0"/>
              </a:rPr>
              <a:t>	</a:t>
            </a:r>
            <a:endParaRPr lang="en-US" sz="1300" dirty="0" smtClean="0">
              <a:latin typeface="Calibri" panose="020F0502020204030204" pitchFamily="34" charset="0"/>
            </a:endParaRPr>
          </a:p>
          <a:p>
            <a:pPr lvl="1" algn="just"/>
            <a:endParaRPr lang="en-US" sz="1300" dirty="0">
              <a:latin typeface="Calibri" panose="020F0502020204030204" pitchFamily="34" charset="0"/>
            </a:endParaRPr>
          </a:p>
          <a:p>
            <a:pPr marL="457200" lvl="1" indent="0" algn="just">
              <a:buNone/>
            </a:pPr>
            <a:endParaRPr lang="en-US" sz="1300" dirty="0" smtClean="0">
              <a:latin typeface="Calibri" panose="020F0502020204030204" pitchFamily="34" charset="0"/>
            </a:endParaRPr>
          </a:p>
          <a:p>
            <a:pPr marL="0" indent="0" algn="just">
              <a:buNone/>
            </a:pPr>
            <a:endParaRPr lang="en-US" sz="1700" dirty="0">
              <a:latin typeface="Calibri" panose="020F0502020204030204" pitchFamily="34" charset="0"/>
            </a:endParaRPr>
          </a:p>
        </p:txBody>
      </p:sp>
      <p:cxnSp>
        <p:nvCxnSpPr>
          <p:cNvPr id="5" name="Straight Connector 4"/>
          <p:cNvCxnSpPr/>
          <p:nvPr/>
        </p:nvCxnSpPr>
        <p:spPr>
          <a:xfrm>
            <a:off x="1141412" y="927847"/>
            <a:ext cx="1024128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a:xfrm>
            <a:off x="10684149" y="6286683"/>
            <a:ext cx="771089" cy="365125"/>
          </a:xfrm>
        </p:spPr>
        <p:txBody>
          <a:bodyPr/>
          <a:lstStyle/>
          <a:p>
            <a:fld id="{6D22F896-40B5-4ADD-8801-0D06FADFA095}" type="slidenum">
              <a:rPr lang="en-US" b="1" smtClean="0"/>
              <a:t>6</a:t>
            </a:fld>
            <a:endParaRPr lang="en-US" b="1" dirty="0"/>
          </a:p>
        </p:txBody>
      </p:sp>
    </p:spTree>
    <p:extLst>
      <p:ext uri="{BB962C8B-B14F-4D97-AF65-F5344CB8AC3E}">
        <p14:creationId xmlns:p14="http://schemas.microsoft.com/office/powerpoint/2010/main" val="8432250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90323" y="2405253"/>
            <a:ext cx="8791575" cy="2387600"/>
          </a:xfrm>
        </p:spPr>
        <p:txBody>
          <a:bodyPr anchor="ctr">
            <a:normAutofit/>
          </a:bodyPr>
          <a:lstStyle/>
          <a:p>
            <a:pPr algn="ctr"/>
            <a:r>
              <a:rPr lang="en-US" sz="6000" cap="none" dirty="0" smtClean="0">
                <a:latin typeface="Calibri" panose="020F0502020204030204" pitchFamily="34" charset="0"/>
              </a:rPr>
              <a:t>Thank You</a:t>
            </a:r>
            <a:endParaRPr lang="en-US" sz="6000" cap="none" dirty="0">
              <a:latin typeface="Calibri" panose="020F0502020204030204" pitchFamily="34" charset="0"/>
            </a:endParaRPr>
          </a:p>
        </p:txBody>
      </p:sp>
    </p:spTree>
    <p:extLst>
      <p:ext uri="{BB962C8B-B14F-4D97-AF65-F5344CB8AC3E}">
        <p14:creationId xmlns:p14="http://schemas.microsoft.com/office/powerpoint/2010/main" val="31591008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1943</TotalTime>
  <Words>535</Words>
  <Application>Microsoft Office PowerPoint</Application>
  <PresentationFormat>Widescreen</PresentationFormat>
  <Paragraphs>59</Paragraphs>
  <Slides>7</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2</vt:i4>
      </vt:variant>
      <vt:variant>
        <vt:lpstr>Slide Titles</vt:lpstr>
      </vt:variant>
      <vt:variant>
        <vt:i4>7</vt:i4>
      </vt:variant>
    </vt:vector>
  </HeadingPairs>
  <TitlesOfParts>
    <vt:vector size="14" baseType="lpstr">
      <vt:lpstr>Arial</vt:lpstr>
      <vt:lpstr>Calibri</vt:lpstr>
      <vt:lpstr>Trebuchet MS</vt:lpstr>
      <vt:lpstr>Tw Cen MT</vt:lpstr>
      <vt:lpstr>Circuit</vt:lpstr>
      <vt:lpstr>Presentation</vt:lpstr>
      <vt:lpstr>Microsoft PowerPoint Presentation</vt:lpstr>
      <vt:lpstr>Med Assist</vt:lpstr>
      <vt:lpstr>Problem Statement</vt:lpstr>
      <vt:lpstr>Solution Details</vt:lpstr>
      <vt:lpstr>Prototype Details</vt:lpstr>
      <vt:lpstr>Prototype Details</vt:lpstr>
      <vt:lpstr>Applicability and Value   </vt:lpstr>
      <vt:lpstr>Thank You</vt:lpstr>
    </vt:vector>
  </TitlesOfParts>
  <Company>Cognizant Technology Solutions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Iyer, Sriram (Projects)</dc:creator>
  <cp:lastModifiedBy>Prakash, Rakesh (Cognizant)</cp:lastModifiedBy>
  <cp:revision>158</cp:revision>
  <dcterms:created xsi:type="dcterms:W3CDTF">2017-04-25T05:06:32Z</dcterms:created>
  <dcterms:modified xsi:type="dcterms:W3CDTF">2017-09-07T12:56:12Z</dcterms:modified>
</cp:coreProperties>
</file>

<file path=docProps/thumbnail.jpeg>
</file>